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0" r:id="rId11"/>
    <p:sldId id="279" r:id="rId12"/>
    <p:sldId id="278" r:id="rId13"/>
    <p:sldId id="277" r:id="rId14"/>
    <p:sldId id="285" r:id="rId15"/>
    <p:sldId id="284" r:id="rId16"/>
    <p:sldId id="283" r:id="rId17"/>
    <p:sldId id="282" r:id="rId18"/>
    <p:sldId id="281" r:id="rId19"/>
    <p:sldId id="288" r:id="rId20"/>
    <p:sldId id="287" r:id="rId21"/>
    <p:sldId id="286" r:id="rId22"/>
    <p:sldId id="292" r:id="rId23"/>
    <p:sldId id="294" r:id="rId24"/>
    <p:sldId id="295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7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4FE9D-E8F8-4BD1-8BF5-5EAA1A048C5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C234C9-7428-4D5C-8586-EC792178C77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1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604A6E7-B0A6-48A5-A8E5-685E14FCAC71}" type="parTrans" cxnId="{15E71AF3-22A5-47A1-ABE6-DF5B6D4112EB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94537E6E-5958-4546-9CCC-329702C31AE8}" type="sibTrans" cxnId="{15E71AF3-22A5-47A1-ABE6-DF5B6D4112EB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CD4CF3CB-7D5C-4A26-AF83-902EF0F9581B}">
      <dgm:prSet phldrT="[Text]" custT="1"/>
      <dgm:spPr/>
      <dgm:t>
        <a:bodyPr/>
        <a:lstStyle/>
        <a:p>
          <a:r>
            <a:rPr lang="vi-VN" sz="1800" b="1" dirty="0" smtClean="0">
              <a:solidFill>
                <a:schemeClr val="accent1">
                  <a:lumMod val="75000"/>
                </a:schemeClr>
              </a:solidFill>
            </a:rPr>
            <a:t>NỘI QUY THƯ VIỆN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D3A66C60-ECFF-448F-BE3A-4869ECF527EC}" type="parTrans" cxnId="{726626F0-1DCE-4BA0-95C9-C434007BFA7F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02570BD0-60D0-475A-B9ED-A98298D95AF5}" type="sibTrans" cxnId="{726626F0-1DCE-4BA0-95C9-C434007BFA7F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E196FA17-8479-4C94-B97C-294B7F774D7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2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571A649-0137-4D23-9EE1-235336FED540}" type="parTrans" cxnId="{33A4E767-5089-4BF1-BB3D-E479B53E1587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91E0E0E5-CA00-4384-BD02-9C53A326AB7A}" type="sibTrans" cxnId="{33A4E767-5089-4BF1-BB3D-E479B53E1587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DFA2A440-F505-4872-A3F7-01830F02CA9D}">
      <dgm:prSet phldrT="[Text]" custT="1"/>
      <dgm:spPr/>
      <dgm:t>
        <a:bodyPr/>
        <a:lstStyle/>
        <a:p>
          <a:r>
            <a:rPr lang="vi-VN" sz="1800" b="1" dirty="0" smtClean="0">
              <a:solidFill>
                <a:schemeClr val="accent1">
                  <a:lumMod val="75000"/>
                </a:schemeClr>
              </a:solidFill>
            </a:rPr>
            <a:t>QUY ĐỊNH VỀ MỘT SỐ</a:t>
          </a:r>
          <a:r>
            <a:rPr lang="en-US" sz="18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vi-VN" sz="1800" b="1" dirty="0" smtClean="0">
              <a:solidFill>
                <a:schemeClr val="accent1">
                  <a:lumMod val="75000"/>
                </a:schemeClr>
              </a:solidFill>
            </a:rPr>
            <a:t>KHOẢN THU TẠI THƯ VIỆN 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A2C30D03-82D9-4EDC-8A2F-C4949B1A0A67}" type="parTrans" cxnId="{4A5191B1-9EC3-490B-A1EC-38CC3EEBC683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4F71C3AF-ABD1-4BC5-994A-D7459B9C0691}" type="sibTrans" cxnId="{4A5191B1-9EC3-490B-A1EC-38CC3EEBC683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7482A5A8-E748-4BDA-BD4F-570E6A607E7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3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4B91442F-526E-4A7A-A565-D7FFC683EF44}" type="parTrans" cxnId="{6D168EAC-7D4C-42B8-988E-406B3BBEF836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F2ED534A-2DA0-4C36-A940-DE962CF445D5}" type="sibTrans" cxnId="{6D168EAC-7D4C-42B8-988E-406B3BBEF836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40633541-D1DD-4159-8D10-BED0091512AF}">
      <dgm:prSet phldrT="[Text]" custT="1"/>
      <dgm:spPr/>
      <dgm:t>
        <a:bodyPr/>
        <a:lstStyle/>
        <a:p>
          <a:r>
            <a:rPr lang="vi-VN" sz="1800" b="1" dirty="0" smtClean="0">
              <a:solidFill>
                <a:schemeClr val="accent1">
                  <a:lumMod val="75000"/>
                </a:schemeClr>
              </a:solidFill>
            </a:rPr>
            <a:t>HƯỚNG DẪN SỬ DỤNG/TRA CỨU OPAC CỦA THƯ VIỆN ĐIỆN TỬ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2660B56-B5FE-47D4-8243-55E6A6593BB9}" type="parTrans" cxnId="{A3CE7396-459E-494A-82BF-BA23824B9594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C4C69281-78AB-4934-BE5C-B68616A0F7E9}" type="sibTrans" cxnId="{A3CE7396-459E-494A-82BF-BA23824B9594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A6274598-45CD-403B-8129-C0913525F043}">
      <dgm:prSet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4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864DC7F-0E3B-4BE0-9FB9-582E84A821B3}" type="parTrans" cxnId="{2B6F0412-9D54-4BEE-98AC-3F09669D3B61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E2E17CE5-4506-41B4-B71F-8B332CB1F8EB}" type="sibTrans" cxnId="{2B6F0412-9D54-4BEE-98AC-3F09669D3B61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4C1D96DF-E365-4895-A4AC-BA1ED064BC03}">
      <dgm:prSet custT="1"/>
      <dgm:spPr/>
      <dgm:t>
        <a:bodyPr/>
        <a:lstStyle/>
        <a:p>
          <a:r>
            <a:rPr lang="vi-VN" sz="1800" b="1" dirty="0" smtClean="0">
              <a:solidFill>
                <a:schemeClr val="accent1">
                  <a:lumMod val="75000"/>
                </a:schemeClr>
              </a:solidFill>
            </a:rPr>
            <a:t>HƯỚNG DẪN SỬ DỤNG/TRA CỨU THƯ VIỆN SỐ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D5DF375B-0778-4B62-A27C-CA5C61F749D0}" type="parTrans" cxnId="{4A62395C-5FBA-45F4-9FFA-C1CF50976A62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A9132588-7C94-4738-9549-87D9AA7FD075}" type="sibTrans" cxnId="{4A62395C-5FBA-45F4-9FFA-C1CF50976A62}">
      <dgm:prSet/>
      <dgm:spPr/>
      <dgm:t>
        <a:bodyPr/>
        <a:lstStyle/>
        <a:p>
          <a:endParaRPr lang="en-US" sz="1800">
            <a:solidFill>
              <a:schemeClr val="accent1">
                <a:lumMod val="75000"/>
              </a:schemeClr>
            </a:solidFill>
          </a:endParaRPr>
        </a:p>
      </dgm:t>
    </dgm:pt>
    <dgm:pt modelId="{8E111E22-1BEF-4407-B124-069C01157C25}" type="pres">
      <dgm:prSet presAssocID="{9EE4FE9D-E8F8-4BD1-8BF5-5EAA1A048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2990D-1763-4651-A38D-80F58DA557DB}" type="pres">
      <dgm:prSet presAssocID="{26C234C9-7428-4D5C-8586-EC792178C772}" presName="composite" presStyleCnt="0"/>
      <dgm:spPr/>
    </dgm:pt>
    <dgm:pt modelId="{1EC5EA73-69A1-45ED-A7C4-510CAE7DBA68}" type="pres">
      <dgm:prSet presAssocID="{26C234C9-7428-4D5C-8586-EC792178C77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E151-7B5E-437B-9AB8-654491204CE6}" type="pres">
      <dgm:prSet presAssocID="{26C234C9-7428-4D5C-8586-EC792178C77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7A569-9FA1-43DE-9117-F3629F269977}" type="pres">
      <dgm:prSet presAssocID="{94537E6E-5958-4546-9CCC-329702C31AE8}" presName="sp" presStyleCnt="0"/>
      <dgm:spPr/>
    </dgm:pt>
    <dgm:pt modelId="{B81BD2BB-22FA-4513-B742-2B3808E93AA5}" type="pres">
      <dgm:prSet presAssocID="{E196FA17-8479-4C94-B97C-294B7F774D76}" presName="composite" presStyleCnt="0"/>
      <dgm:spPr/>
    </dgm:pt>
    <dgm:pt modelId="{FC0BDFD0-3D35-4F86-A0D1-745DDF1DC0B2}" type="pres">
      <dgm:prSet presAssocID="{E196FA17-8479-4C94-B97C-294B7F774D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9F436-42FB-4E37-86C2-702DF4733504}" type="pres">
      <dgm:prSet presAssocID="{E196FA17-8479-4C94-B97C-294B7F774D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C5483-368F-4F09-A183-178EBE0BE95A}" type="pres">
      <dgm:prSet presAssocID="{91E0E0E5-CA00-4384-BD02-9C53A326AB7A}" presName="sp" presStyleCnt="0"/>
      <dgm:spPr/>
    </dgm:pt>
    <dgm:pt modelId="{6D78CE0A-2C80-4B45-B7AE-EAA757A21DF6}" type="pres">
      <dgm:prSet presAssocID="{7482A5A8-E748-4BDA-BD4F-570E6A607E7D}" presName="composite" presStyleCnt="0"/>
      <dgm:spPr/>
    </dgm:pt>
    <dgm:pt modelId="{34A08AA7-D2F1-4890-970C-6BC1EB9C8CB4}" type="pres">
      <dgm:prSet presAssocID="{7482A5A8-E748-4BDA-BD4F-570E6A607E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927FC-476D-4AF0-9217-64EE9D4D16C0}" type="pres">
      <dgm:prSet presAssocID="{7482A5A8-E748-4BDA-BD4F-570E6A607E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7AE41-29B7-4758-B8D6-B92619868C64}" type="pres">
      <dgm:prSet presAssocID="{F2ED534A-2DA0-4C36-A940-DE962CF445D5}" presName="sp" presStyleCnt="0"/>
      <dgm:spPr/>
    </dgm:pt>
    <dgm:pt modelId="{BAD98FC3-A7AA-45AD-B02A-F51CDF45C012}" type="pres">
      <dgm:prSet presAssocID="{A6274598-45CD-403B-8129-C0913525F043}" presName="composite" presStyleCnt="0"/>
      <dgm:spPr/>
    </dgm:pt>
    <dgm:pt modelId="{C967E7C9-1D6E-43B2-92ED-DBA713310D9A}" type="pres">
      <dgm:prSet presAssocID="{A6274598-45CD-403B-8129-C0913525F04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D2E90-B7B9-4DDE-86B9-D97D9F9B8022}" type="pres">
      <dgm:prSet presAssocID="{A6274598-45CD-403B-8129-C0913525F04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D962C-30D9-41D4-A1AE-17D8334AAC96}" type="presOf" srcId="{CD4CF3CB-7D5C-4A26-AF83-902EF0F9581B}" destId="{F80EE151-7B5E-437B-9AB8-654491204CE6}" srcOrd="0" destOrd="0" presId="urn:microsoft.com/office/officeart/2005/8/layout/chevron2"/>
    <dgm:cxn modelId="{A3CE7396-459E-494A-82BF-BA23824B9594}" srcId="{7482A5A8-E748-4BDA-BD4F-570E6A607E7D}" destId="{40633541-D1DD-4159-8D10-BED0091512AF}" srcOrd="0" destOrd="0" parTransId="{72660B56-B5FE-47D4-8243-55E6A6593BB9}" sibTransId="{C4C69281-78AB-4934-BE5C-B68616A0F7E9}"/>
    <dgm:cxn modelId="{6C3B0FDF-482F-4AF7-A6ED-C379A6D3500C}" type="presOf" srcId="{E196FA17-8479-4C94-B97C-294B7F774D76}" destId="{FC0BDFD0-3D35-4F86-A0D1-745DDF1DC0B2}" srcOrd="0" destOrd="0" presId="urn:microsoft.com/office/officeart/2005/8/layout/chevron2"/>
    <dgm:cxn modelId="{15E71AF3-22A5-47A1-ABE6-DF5B6D4112EB}" srcId="{9EE4FE9D-E8F8-4BD1-8BF5-5EAA1A048C59}" destId="{26C234C9-7428-4D5C-8586-EC792178C772}" srcOrd="0" destOrd="0" parTransId="{7604A6E7-B0A6-48A5-A8E5-685E14FCAC71}" sibTransId="{94537E6E-5958-4546-9CCC-329702C31AE8}"/>
    <dgm:cxn modelId="{6D168EAC-7D4C-42B8-988E-406B3BBEF836}" srcId="{9EE4FE9D-E8F8-4BD1-8BF5-5EAA1A048C59}" destId="{7482A5A8-E748-4BDA-BD4F-570E6A607E7D}" srcOrd="2" destOrd="0" parTransId="{4B91442F-526E-4A7A-A565-D7FFC683EF44}" sibTransId="{F2ED534A-2DA0-4C36-A940-DE962CF445D5}"/>
    <dgm:cxn modelId="{D545479B-A5AC-4B43-9FE6-FBE62A058F79}" type="presOf" srcId="{26C234C9-7428-4D5C-8586-EC792178C772}" destId="{1EC5EA73-69A1-45ED-A7C4-510CAE7DBA68}" srcOrd="0" destOrd="0" presId="urn:microsoft.com/office/officeart/2005/8/layout/chevron2"/>
    <dgm:cxn modelId="{C80631FB-4077-4438-9B99-125691E1421D}" type="presOf" srcId="{9EE4FE9D-E8F8-4BD1-8BF5-5EAA1A048C59}" destId="{8E111E22-1BEF-4407-B124-069C01157C25}" srcOrd="0" destOrd="0" presId="urn:microsoft.com/office/officeart/2005/8/layout/chevron2"/>
    <dgm:cxn modelId="{794C2EF5-EAF1-4985-B1F7-4AA7BEAC7323}" type="presOf" srcId="{DFA2A440-F505-4872-A3F7-01830F02CA9D}" destId="{FA49F436-42FB-4E37-86C2-702DF4733504}" srcOrd="0" destOrd="0" presId="urn:microsoft.com/office/officeart/2005/8/layout/chevron2"/>
    <dgm:cxn modelId="{4A5191B1-9EC3-490B-A1EC-38CC3EEBC683}" srcId="{E196FA17-8479-4C94-B97C-294B7F774D76}" destId="{DFA2A440-F505-4872-A3F7-01830F02CA9D}" srcOrd="0" destOrd="0" parTransId="{A2C30D03-82D9-4EDC-8A2F-C4949B1A0A67}" sibTransId="{4F71C3AF-ABD1-4BC5-994A-D7459B9C0691}"/>
    <dgm:cxn modelId="{1D650B08-CEEE-4556-9C92-840085296030}" type="presOf" srcId="{40633541-D1DD-4159-8D10-BED0091512AF}" destId="{58E927FC-476D-4AF0-9217-64EE9D4D16C0}" srcOrd="0" destOrd="0" presId="urn:microsoft.com/office/officeart/2005/8/layout/chevron2"/>
    <dgm:cxn modelId="{86BE21DB-E6AB-466E-9DDA-717ACEA82D85}" type="presOf" srcId="{A6274598-45CD-403B-8129-C0913525F043}" destId="{C967E7C9-1D6E-43B2-92ED-DBA713310D9A}" srcOrd="0" destOrd="0" presId="urn:microsoft.com/office/officeart/2005/8/layout/chevron2"/>
    <dgm:cxn modelId="{080BD71B-F4F0-4716-B532-F5AD5D29F7DE}" type="presOf" srcId="{7482A5A8-E748-4BDA-BD4F-570E6A607E7D}" destId="{34A08AA7-D2F1-4890-970C-6BC1EB9C8CB4}" srcOrd="0" destOrd="0" presId="urn:microsoft.com/office/officeart/2005/8/layout/chevron2"/>
    <dgm:cxn modelId="{2B6F0412-9D54-4BEE-98AC-3F09669D3B61}" srcId="{9EE4FE9D-E8F8-4BD1-8BF5-5EAA1A048C59}" destId="{A6274598-45CD-403B-8129-C0913525F043}" srcOrd="3" destOrd="0" parTransId="{7864DC7F-0E3B-4BE0-9FB9-582E84A821B3}" sibTransId="{E2E17CE5-4506-41B4-B71F-8B332CB1F8EB}"/>
    <dgm:cxn modelId="{33A4E767-5089-4BF1-BB3D-E479B53E1587}" srcId="{9EE4FE9D-E8F8-4BD1-8BF5-5EAA1A048C59}" destId="{E196FA17-8479-4C94-B97C-294B7F774D76}" srcOrd="1" destOrd="0" parTransId="{C571A649-0137-4D23-9EE1-235336FED540}" sibTransId="{91E0E0E5-CA00-4384-BD02-9C53A326AB7A}"/>
    <dgm:cxn modelId="{335AB839-D155-4F77-89AF-C2C09024133E}" type="presOf" srcId="{4C1D96DF-E365-4895-A4AC-BA1ED064BC03}" destId="{EF7D2E90-B7B9-4DDE-86B9-D97D9F9B8022}" srcOrd="0" destOrd="0" presId="urn:microsoft.com/office/officeart/2005/8/layout/chevron2"/>
    <dgm:cxn modelId="{726626F0-1DCE-4BA0-95C9-C434007BFA7F}" srcId="{26C234C9-7428-4D5C-8586-EC792178C772}" destId="{CD4CF3CB-7D5C-4A26-AF83-902EF0F9581B}" srcOrd="0" destOrd="0" parTransId="{D3A66C60-ECFF-448F-BE3A-4869ECF527EC}" sibTransId="{02570BD0-60D0-475A-B9ED-A98298D95AF5}"/>
    <dgm:cxn modelId="{4A62395C-5FBA-45F4-9FFA-C1CF50976A62}" srcId="{A6274598-45CD-403B-8129-C0913525F043}" destId="{4C1D96DF-E365-4895-A4AC-BA1ED064BC03}" srcOrd="0" destOrd="0" parTransId="{D5DF375B-0778-4B62-A27C-CA5C61F749D0}" sibTransId="{A9132588-7C94-4738-9549-87D9AA7FD075}"/>
    <dgm:cxn modelId="{E0B8659F-DE36-438C-80C5-C3C0599925C6}" type="presParOf" srcId="{8E111E22-1BEF-4407-B124-069C01157C25}" destId="{D6D2990D-1763-4651-A38D-80F58DA557DB}" srcOrd="0" destOrd="0" presId="urn:microsoft.com/office/officeart/2005/8/layout/chevron2"/>
    <dgm:cxn modelId="{98EE2AA3-32A2-490D-BF6D-8746D52EF680}" type="presParOf" srcId="{D6D2990D-1763-4651-A38D-80F58DA557DB}" destId="{1EC5EA73-69A1-45ED-A7C4-510CAE7DBA68}" srcOrd="0" destOrd="0" presId="urn:microsoft.com/office/officeart/2005/8/layout/chevron2"/>
    <dgm:cxn modelId="{432C5A6D-45BC-490C-8811-F766919318CA}" type="presParOf" srcId="{D6D2990D-1763-4651-A38D-80F58DA557DB}" destId="{F80EE151-7B5E-437B-9AB8-654491204CE6}" srcOrd="1" destOrd="0" presId="urn:microsoft.com/office/officeart/2005/8/layout/chevron2"/>
    <dgm:cxn modelId="{C63E03DD-DE3D-43B0-9907-08A549AB16A6}" type="presParOf" srcId="{8E111E22-1BEF-4407-B124-069C01157C25}" destId="{7C57A569-9FA1-43DE-9117-F3629F269977}" srcOrd="1" destOrd="0" presId="urn:microsoft.com/office/officeart/2005/8/layout/chevron2"/>
    <dgm:cxn modelId="{5DD236C2-9756-487F-9B4A-7B5380C32F2F}" type="presParOf" srcId="{8E111E22-1BEF-4407-B124-069C01157C25}" destId="{B81BD2BB-22FA-4513-B742-2B3808E93AA5}" srcOrd="2" destOrd="0" presId="urn:microsoft.com/office/officeart/2005/8/layout/chevron2"/>
    <dgm:cxn modelId="{4E5656DF-A935-4F80-96BA-D60065654A67}" type="presParOf" srcId="{B81BD2BB-22FA-4513-B742-2B3808E93AA5}" destId="{FC0BDFD0-3D35-4F86-A0D1-745DDF1DC0B2}" srcOrd="0" destOrd="0" presId="urn:microsoft.com/office/officeart/2005/8/layout/chevron2"/>
    <dgm:cxn modelId="{AC3ECC37-D940-46A4-B2DF-06EEDB89856B}" type="presParOf" srcId="{B81BD2BB-22FA-4513-B742-2B3808E93AA5}" destId="{FA49F436-42FB-4E37-86C2-702DF4733504}" srcOrd="1" destOrd="0" presId="urn:microsoft.com/office/officeart/2005/8/layout/chevron2"/>
    <dgm:cxn modelId="{88D785EC-58F0-42ED-9625-6B3A0B669BF9}" type="presParOf" srcId="{8E111E22-1BEF-4407-B124-069C01157C25}" destId="{1BDC5483-368F-4F09-A183-178EBE0BE95A}" srcOrd="3" destOrd="0" presId="urn:microsoft.com/office/officeart/2005/8/layout/chevron2"/>
    <dgm:cxn modelId="{36459D70-CA14-4DB0-91BA-150ADD9F19FA}" type="presParOf" srcId="{8E111E22-1BEF-4407-B124-069C01157C25}" destId="{6D78CE0A-2C80-4B45-B7AE-EAA757A21DF6}" srcOrd="4" destOrd="0" presId="urn:microsoft.com/office/officeart/2005/8/layout/chevron2"/>
    <dgm:cxn modelId="{CA4677F8-8BC4-4D46-B2B9-89447C880E13}" type="presParOf" srcId="{6D78CE0A-2C80-4B45-B7AE-EAA757A21DF6}" destId="{34A08AA7-D2F1-4890-970C-6BC1EB9C8CB4}" srcOrd="0" destOrd="0" presId="urn:microsoft.com/office/officeart/2005/8/layout/chevron2"/>
    <dgm:cxn modelId="{D155EE3C-3D76-4930-AA02-08DC25FFB220}" type="presParOf" srcId="{6D78CE0A-2C80-4B45-B7AE-EAA757A21DF6}" destId="{58E927FC-476D-4AF0-9217-64EE9D4D16C0}" srcOrd="1" destOrd="0" presId="urn:microsoft.com/office/officeart/2005/8/layout/chevron2"/>
    <dgm:cxn modelId="{DE34D986-31F6-493F-9290-6B881D3BD9C6}" type="presParOf" srcId="{8E111E22-1BEF-4407-B124-069C01157C25}" destId="{62C7AE41-29B7-4758-B8D6-B92619868C64}" srcOrd="5" destOrd="0" presId="urn:microsoft.com/office/officeart/2005/8/layout/chevron2"/>
    <dgm:cxn modelId="{53A8CD29-94CD-4AC3-B326-2A733DD76212}" type="presParOf" srcId="{8E111E22-1BEF-4407-B124-069C01157C25}" destId="{BAD98FC3-A7AA-45AD-B02A-F51CDF45C012}" srcOrd="6" destOrd="0" presId="urn:microsoft.com/office/officeart/2005/8/layout/chevron2"/>
    <dgm:cxn modelId="{8B3647E3-3CF6-49CA-B137-C2E10B47DCDD}" type="presParOf" srcId="{BAD98FC3-A7AA-45AD-B02A-F51CDF45C012}" destId="{C967E7C9-1D6E-43B2-92ED-DBA713310D9A}" srcOrd="0" destOrd="0" presId="urn:microsoft.com/office/officeart/2005/8/layout/chevron2"/>
    <dgm:cxn modelId="{6B6CEE3C-E679-4756-8354-00C6B2C59EA8}" type="presParOf" srcId="{BAD98FC3-A7AA-45AD-B02A-F51CDF45C012}" destId="{EF7D2E90-B7B9-4DDE-86B9-D97D9F9B80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5EA73-69A1-45ED-A7C4-510CAE7DBA68}">
      <dsp:nvSpPr>
        <dsp:cNvPr id="0" name=""/>
        <dsp:cNvSpPr/>
      </dsp:nvSpPr>
      <dsp:spPr>
        <a:xfrm rot="5400000">
          <a:off x="-183768" y="186272"/>
          <a:ext cx="1225120" cy="8575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1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0" y="431296"/>
        <a:ext cx="857584" cy="367536"/>
      </dsp:txXfrm>
    </dsp:sp>
    <dsp:sp modelId="{F80EE151-7B5E-437B-9AB8-654491204CE6}">
      <dsp:nvSpPr>
        <dsp:cNvPr id="0" name=""/>
        <dsp:cNvSpPr/>
      </dsp:nvSpPr>
      <dsp:spPr>
        <a:xfrm rot="5400000">
          <a:off x="3739040" y="-2878951"/>
          <a:ext cx="796328" cy="655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1" kern="1200" dirty="0" smtClean="0">
              <a:solidFill>
                <a:schemeClr val="accent1">
                  <a:lumMod val="75000"/>
                </a:schemeClr>
              </a:solidFill>
            </a:rPr>
            <a:t>NỘI QUY THƯ VIỆN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7585" y="41378"/>
        <a:ext cx="6520365" cy="718580"/>
      </dsp:txXfrm>
    </dsp:sp>
    <dsp:sp modelId="{FC0BDFD0-3D35-4F86-A0D1-745DDF1DC0B2}">
      <dsp:nvSpPr>
        <dsp:cNvPr id="0" name=""/>
        <dsp:cNvSpPr/>
      </dsp:nvSpPr>
      <dsp:spPr>
        <a:xfrm rot="5400000">
          <a:off x="-183768" y="1264394"/>
          <a:ext cx="1225120" cy="857584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2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0" y="1509418"/>
        <a:ext cx="857584" cy="367536"/>
      </dsp:txXfrm>
    </dsp:sp>
    <dsp:sp modelId="{FA49F436-42FB-4E37-86C2-702DF4733504}">
      <dsp:nvSpPr>
        <dsp:cNvPr id="0" name=""/>
        <dsp:cNvSpPr/>
      </dsp:nvSpPr>
      <dsp:spPr>
        <a:xfrm rot="5400000">
          <a:off x="3739040" y="-1800829"/>
          <a:ext cx="796328" cy="655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1" kern="1200" dirty="0" smtClean="0">
              <a:solidFill>
                <a:schemeClr val="accent1">
                  <a:lumMod val="75000"/>
                </a:schemeClr>
              </a:solidFill>
            </a:rPr>
            <a:t>QUY ĐỊNH VỀ MỘT SỐ</a:t>
          </a: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vi-VN" sz="1800" b="1" kern="1200" dirty="0" smtClean="0">
              <a:solidFill>
                <a:schemeClr val="accent1">
                  <a:lumMod val="75000"/>
                </a:schemeClr>
              </a:solidFill>
            </a:rPr>
            <a:t>KHOẢN THU TẠI THƯ VIỆN 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7585" y="1119500"/>
        <a:ext cx="6520365" cy="718580"/>
      </dsp:txXfrm>
    </dsp:sp>
    <dsp:sp modelId="{34A08AA7-D2F1-4890-970C-6BC1EB9C8CB4}">
      <dsp:nvSpPr>
        <dsp:cNvPr id="0" name=""/>
        <dsp:cNvSpPr/>
      </dsp:nvSpPr>
      <dsp:spPr>
        <a:xfrm rot="5400000">
          <a:off x="-183768" y="2342517"/>
          <a:ext cx="1225120" cy="857584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3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0" y="2587541"/>
        <a:ext cx="857584" cy="367536"/>
      </dsp:txXfrm>
    </dsp:sp>
    <dsp:sp modelId="{58E927FC-476D-4AF0-9217-64EE9D4D16C0}">
      <dsp:nvSpPr>
        <dsp:cNvPr id="0" name=""/>
        <dsp:cNvSpPr/>
      </dsp:nvSpPr>
      <dsp:spPr>
        <a:xfrm rot="5400000">
          <a:off x="3739040" y="-722706"/>
          <a:ext cx="796328" cy="655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1" kern="1200" dirty="0" smtClean="0">
              <a:solidFill>
                <a:schemeClr val="accent1">
                  <a:lumMod val="75000"/>
                </a:schemeClr>
              </a:solidFill>
            </a:rPr>
            <a:t>HƯỚNG DẪN SỬ DỤNG/TRA CỨU OPAC CỦA THƯ VIỆN ĐIỆN TỬ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7585" y="2197623"/>
        <a:ext cx="6520365" cy="718580"/>
      </dsp:txXfrm>
    </dsp:sp>
    <dsp:sp modelId="{C967E7C9-1D6E-43B2-92ED-DBA713310D9A}">
      <dsp:nvSpPr>
        <dsp:cNvPr id="0" name=""/>
        <dsp:cNvSpPr/>
      </dsp:nvSpPr>
      <dsp:spPr>
        <a:xfrm rot="5400000">
          <a:off x="-183768" y="3420639"/>
          <a:ext cx="1225120" cy="857584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4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0" y="3665663"/>
        <a:ext cx="857584" cy="367536"/>
      </dsp:txXfrm>
    </dsp:sp>
    <dsp:sp modelId="{EF7D2E90-B7B9-4DDE-86B9-D97D9F9B8022}">
      <dsp:nvSpPr>
        <dsp:cNvPr id="0" name=""/>
        <dsp:cNvSpPr/>
      </dsp:nvSpPr>
      <dsp:spPr>
        <a:xfrm rot="5400000">
          <a:off x="3739040" y="355415"/>
          <a:ext cx="796328" cy="6559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1" kern="1200" dirty="0" smtClean="0">
              <a:solidFill>
                <a:schemeClr val="accent1">
                  <a:lumMod val="75000"/>
                </a:schemeClr>
              </a:solidFill>
            </a:rPr>
            <a:t>HƯỚNG DẪN SỬ DỤNG/TRA CỨU THƯ VIỆN SỐ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857585" y="3275744"/>
        <a:ext cx="6520365" cy="71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026" y="6353004"/>
            <a:ext cx="2743200" cy="365125"/>
          </a:xfrm>
        </p:spPr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19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8310" y="6356350"/>
            <a:ext cx="2743200" cy="365125"/>
          </a:xfrm>
        </p:spPr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486525"/>
          </a:xfrm>
          <a:prstGeom prst="rect">
            <a:avLst/>
          </a:prstGeom>
          <a:solidFill>
            <a:srgbClr val="22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72110" y="-2030424"/>
            <a:ext cx="10583741" cy="9974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CHỦ ĐỀ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2110" y="-782219"/>
            <a:ext cx="10583741" cy="384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97" y="1582451"/>
            <a:ext cx="8678656" cy="17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90029"/>
            <a:ext cx="2539035" cy="5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94" y="6362529"/>
            <a:ext cx="2743200" cy="365125"/>
          </a:xfrm>
        </p:spPr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8593" y="6356350"/>
            <a:ext cx="2743200" cy="365125"/>
          </a:xfrm>
        </p:spPr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2D89-B98B-F946-A31D-7ACA5974D791}"/>
              </a:ext>
            </a:extLst>
          </p:cNvPr>
          <p:cNvSpPr txBox="1"/>
          <p:nvPr userDrawn="1"/>
        </p:nvSpPr>
        <p:spPr>
          <a:xfrm>
            <a:off x="10405835" y="6593718"/>
            <a:ext cx="165342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UTM Avo" panose="02040603050506020204" pitchFamily="18" charset="0"/>
              </a:rPr>
              <a:t>phenikaa-uni.edu.vn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baseline="0">
                <a:solidFill>
                  <a:srgbClr val="223771"/>
                </a:solidFill>
              </a:defRPr>
            </a:lvl1pPr>
          </a:lstStyle>
          <a:p>
            <a:r>
              <a:rPr lang="en-US" dirty="0"/>
              <a:t>CHỦ ĐỀ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63685" y="2846231"/>
            <a:ext cx="4417452" cy="14604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600" b="1" baseline="0">
                <a:solidFill>
                  <a:srgbClr val="2237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CHỦ ĐỀ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63685" y="4429523"/>
            <a:ext cx="4417452" cy="7500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" y="862149"/>
            <a:ext cx="7096258" cy="5631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Hình ảnh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baseline="0">
                <a:solidFill>
                  <a:srgbClr val="2237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CHỦ ĐỀ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899" y="351789"/>
            <a:ext cx="8061101" cy="922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223771"/>
                </a:solidFill>
              </a:defRPr>
            </a:lvl1pPr>
          </a:lstStyle>
          <a:p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899" y="1639781"/>
            <a:ext cx="333670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710" y="1639781"/>
            <a:ext cx="33318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8426539" y="1639781"/>
            <a:ext cx="33318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8" y="235206"/>
            <a:ext cx="2732129" cy="5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90029"/>
            <a:ext cx="2539035" cy="5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AE6AC-9427-433F-AC00-F723CA5DD8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484" y="63625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4D4A-FD71-41E6-BED5-CF551BFDBC3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6608-6F69-448F-99DC-C9E613BFB6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494093"/>
            <a:ext cx="12192000" cy="373091"/>
            <a:chOff x="0" y="1661375"/>
            <a:chExt cx="12192000" cy="373091"/>
          </a:xfrm>
        </p:grpSpPr>
        <p:sp>
          <p:nvSpPr>
            <p:cNvPr id="8" name="Rectangle 7"/>
            <p:cNvSpPr/>
            <p:nvPr/>
          </p:nvSpPr>
          <p:spPr>
            <a:xfrm>
              <a:off x="0" y="1661375"/>
              <a:ext cx="12192000" cy="109728"/>
            </a:xfrm>
            <a:prstGeom prst="rect">
              <a:avLst/>
            </a:prstGeom>
            <a:solidFill>
              <a:srgbClr val="F26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760146"/>
              <a:ext cx="12192000" cy="274320"/>
            </a:xfrm>
            <a:prstGeom prst="rect">
              <a:avLst/>
            </a:prstGeom>
            <a:solidFill>
              <a:srgbClr val="223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8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3" r:id="rId5"/>
    <p:sldLayoutId id="2147483660" r:id="rId6"/>
    <p:sldLayoutId id="2147483651" r:id="rId7"/>
    <p:sldLayoutId id="2147483652" r:id="rId8"/>
    <p:sldLayoutId id="2147483654" r:id="rId9"/>
    <p:sldLayoutId id="2147483655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lib.phenikaa-uni.edu.v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library.phenikaa-uni.edu.vn/node/9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lib.phenikaa-uni.edu.vn/" TargetMode="External"/><Relationship Id="rId2" Type="http://schemas.openxmlformats.org/officeDocument/2006/relationships/hyperlink" Target="http://elib.phenikaa-uni.edu.v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phenikaa-uni.edu.v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6" y="4211612"/>
            <a:ext cx="11219542" cy="906811"/>
          </a:xfrm>
        </p:spPr>
        <p:txBody>
          <a:bodyPr/>
          <a:lstStyle/>
          <a:p>
            <a:r>
              <a:rPr lang="en-US" dirty="0" smtClean="0"/>
              <a:t>TRUNG TÂM THÔNG TIN – THƯ VIỆN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86" y="5326431"/>
            <a:ext cx="11219542" cy="465736"/>
          </a:xfrm>
        </p:spPr>
        <p:txBody>
          <a:bodyPr/>
          <a:lstStyle/>
          <a:p>
            <a:r>
              <a:rPr lang="en-US" sz="3200" dirty="0" smtClean="0"/>
              <a:t>HƯỚNG DẪN SỬ DỤNG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THƯ VIỆN ĐIỆN TỬ - THƯ VIỆN SỐ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5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3300" dirty="0"/>
              <a:t>II. KẾT QUẢ TÌM KIẾM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95400" y="780448"/>
            <a:ext cx="10873208" cy="560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sách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bấm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lựa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nhan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tin chi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700808"/>
            <a:ext cx="8647280" cy="43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vi-VN" sz="2800" dirty="0" smtClean="0"/>
              <a:t>II</a:t>
            </a:r>
            <a:r>
              <a:rPr lang="en-US" sz="2800" dirty="0" smtClean="0"/>
              <a:t>I</a:t>
            </a:r>
            <a:r>
              <a:rPr lang="vi-VN" sz="2800" dirty="0" smtClean="0"/>
              <a:t>. </a:t>
            </a:r>
            <a:r>
              <a:rPr lang="vi-VN" sz="2800" dirty="0"/>
              <a:t>ĐẶT MƯỢN TÀI LIỆU</a:t>
            </a:r>
            <a:br>
              <a:rPr lang="vi-VN" sz="2800" dirty="0"/>
            </a:br>
            <a:endParaRPr lang="en-US" sz="28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95400" y="780448"/>
            <a:ext cx="10873208" cy="5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 1: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giao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diện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phía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bấm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lựa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en-US" sz="18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6" y="2084976"/>
            <a:ext cx="8208912" cy="42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vi-VN" sz="3300" dirty="0" smtClean="0"/>
              <a:t>II</a:t>
            </a:r>
            <a:r>
              <a:rPr lang="en-US" sz="3300" dirty="0" smtClean="0"/>
              <a:t>I</a:t>
            </a:r>
            <a:r>
              <a:rPr lang="vi-VN" sz="3300" dirty="0" smtClean="0"/>
              <a:t>. </a:t>
            </a:r>
            <a:r>
              <a:rPr lang="vi-VN" sz="3300" dirty="0"/>
              <a:t>ĐẶT MƯỢN TÀI LIỆU</a:t>
            </a:r>
            <a:br>
              <a:rPr lang="vi-VN" sz="3300" dirty="0"/>
            </a:br>
            <a:endParaRPr lang="en-US" sz="33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95400" y="683046"/>
            <a:ext cx="10873208" cy="569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 3: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tùy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bấm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nút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75520" y="1484784"/>
            <a:ext cx="7639769" cy="4708788"/>
            <a:chOff x="1775520" y="1484784"/>
            <a:chExt cx="7639769" cy="47087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520" y="1484784"/>
              <a:ext cx="7639769" cy="47087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99856" y="5157192"/>
              <a:ext cx="3240360" cy="2880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13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vi-VN" sz="3300" dirty="0" smtClean="0"/>
              <a:t>II</a:t>
            </a:r>
            <a:r>
              <a:rPr lang="en-US" sz="3300" dirty="0" smtClean="0"/>
              <a:t>I</a:t>
            </a:r>
            <a:r>
              <a:rPr lang="vi-VN" sz="3300" dirty="0" smtClean="0"/>
              <a:t>. </a:t>
            </a:r>
            <a:r>
              <a:rPr lang="vi-VN" sz="3300" dirty="0"/>
              <a:t>ĐẶT MƯỢN TÀI LIỆU</a:t>
            </a:r>
            <a:br>
              <a:rPr lang="vi-VN" sz="3300" dirty="0"/>
            </a:br>
            <a:endParaRPr lang="en-US" sz="33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62350" y="870332"/>
            <a:ext cx="10873208" cy="551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2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 4: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Kiểm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dõi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thái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cập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nhắn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hẹn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4" y="2397332"/>
            <a:ext cx="10058400" cy="39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vi-VN" sz="3300" dirty="0" smtClean="0"/>
              <a:t>I</a:t>
            </a:r>
            <a:r>
              <a:rPr lang="en-US" sz="3300" dirty="0" smtClean="0"/>
              <a:t>V</a:t>
            </a:r>
            <a:r>
              <a:rPr lang="vi-VN" sz="3300" dirty="0" smtClean="0"/>
              <a:t>. </a:t>
            </a:r>
            <a:r>
              <a:rPr lang="vi-VN" sz="3300" dirty="0"/>
              <a:t>NHẬN TÀI LIỆU VÀ GHI MƯỢN TÀI LIỆU</a:t>
            </a:r>
            <a:br>
              <a:rPr lang="vi-VN" sz="3300" dirty="0"/>
            </a:br>
            <a:endParaRPr lang="en-US" sz="33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95400" y="780448"/>
            <a:ext cx="10873208" cy="560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 5: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Tới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viện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hẹn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Lúc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Cán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viện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cập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nhật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mượn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khoản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viện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email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cá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nối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khoản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061836"/>
            <a:ext cx="9217024" cy="39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9416" y="2492896"/>
            <a:ext cx="10791422" cy="1192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BẠN ĐỌC LÀM QUEN VỚI THƯ VIỆN 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3600" dirty="0" smtClean="0"/>
              <a:t>THƯ VIỆN SỐ CÓ GÌ ?</a:t>
            </a:r>
            <a:endParaRPr lang="en-US" sz="33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896" y="1287887"/>
            <a:ext cx="10791422" cy="44644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2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324118"/>
            <a:ext cx="8061101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3100" dirty="0" smtClean="0"/>
              <a:t>LÀM THẾ NÀO ĐỂ CÓ THỂ ĐỌC TÀI LIỆU SỐ?</a:t>
            </a:r>
            <a:r>
              <a:rPr lang="en-US" sz="5400" dirty="0"/>
              <a:t/>
            </a:r>
            <a:br>
              <a:rPr lang="en-US" sz="5400" dirty="0"/>
            </a:br>
            <a:endParaRPr lang="en-US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7896" y="324118"/>
            <a:ext cx="8342886" cy="963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2237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57896" y="1287887"/>
            <a:ext cx="1079142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http://dlib.phenikaa-uni.edu.vn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Phenikaa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3511" y="348346"/>
            <a:ext cx="9436417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Giao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diện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quả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tìm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kiếm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hiển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như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1">
                    <a:lumMod val="75000"/>
                  </a:schemeClr>
                </a:solidFill>
              </a:rPr>
              <a:t>sau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15" t="20827" r="12785" b="8101"/>
          <a:stretch/>
        </p:blipFill>
        <p:spPr>
          <a:xfrm>
            <a:off x="1631504" y="1340768"/>
            <a:ext cx="8352928" cy="44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9568619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Giao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diện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tài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liệu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chi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hiển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thị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như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sau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6" t="15561" r="13314" b="7161"/>
          <a:stretch/>
        </p:blipFill>
        <p:spPr>
          <a:xfrm>
            <a:off x="1055440" y="1412776"/>
            <a:ext cx="7704856" cy="44401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28248" y="4077072"/>
            <a:ext cx="1737360" cy="64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200456" y="1412777"/>
            <a:ext cx="1800200" cy="44401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 err="1" smtClean="0"/>
              <a:t>Tùy</a:t>
            </a:r>
            <a:r>
              <a:rPr lang="en-US" sz="1800" dirty="0" smtClean="0"/>
              <a:t> </a:t>
            </a:r>
            <a:r>
              <a:rPr lang="en-US" sz="1800" dirty="0" err="1" smtClean="0"/>
              <a:t>thuộc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quyền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tài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mà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đọc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Tải</a:t>
            </a:r>
            <a:r>
              <a:rPr lang="en-US" sz="1800" dirty="0" smtClean="0"/>
              <a:t> </a:t>
            </a:r>
            <a:r>
              <a:rPr lang="en-US" sz="1800" dirty="0" err="1" smtClean="0"/>
              <a:t>tài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hay </a:t>
            </a:r>
            <a:r>
              <a:rPr lang="en-US" sz="1800" dirty="0" err="1" smtClean="0"/>
              <a:t>không</a:t>
            </a:r>
            <a:r>
              <a:rPr lang="en-US" sz="1800" dirty="0" smtClean="0"/>
              <a:t>, </a:t>
            </a:r>
            <a:r>
              <a:rPr lang="en-US" sz="1800" dirty="0" err="1" smtClean="0"/>
              <a:t>quyền</a:t>
            </a:r>
            <a:r>
              <a:rPr lang="en-US" sz="1800" dirty="0" smtClean="0"/>
              <a:t> </a:t>
            </a:r>
            <a:r>
              <a:rPr lang="en-US" sz="1800" dirty="0" err="1" smtClean="0"/>
              <a:t>mặc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mọi</a:t>
            </a:r>
            <a:r>
              <a:rPr lang="en-US" sz="1800" dirty="0" smtClean="0"/>
              <a:t> </a:t>
            </a:r>
            <a:r>
              <a:rPr lang="en-US" sz="1800" dirty="0" err="1" smtClean="0"/>
              <a:t>bạn</a:t>
            </a:r>
            <a:r>
              <a:rPr lang="en-US" sz="1800" dirty="0" smtClean="0"/>
              <a:t> </a:t>
            </a:r>
            <a:r>
              <a:rPr lang="en-US" sz="1800" dirty="0" err="1" smtClean="0"/>
              <a:t>đọc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viện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đăng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thư</a:t>
            </a:r>
            <a:r>
              <a:rPr lang="en-US" sz="1800" dirty="0" smtClean="0"/>
              <a:t> </a:t>
            </a:r>
            <a:r>
              <a:rPr lang="en-US" sz="1800" dirty="0" err="1" smtClean="0"/>
              <a:t>viện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Xem</a:t>
            </a:r>
            <a:r>
              <a:rPr lang="en-US" sz="1800" dirty="0" smtClean="0"/>
              <a:t> </a:t>
            </a:r>
            <a:r>
              <a:rPr lang="en-US" sz="1800" dirty="0" err="1" smtClean="0"/>
              <a:t>trực</a:t>
            </a:r>
            <a:r>
              <a:rPr lang="en-US" sz="1800" dirty="0" smtClean="0"/>
              <a:t> </a:t>
            </a:r>
            <a:r>
              <a:rPr lang="en-US" sz="1800" dirty="0" err="1" smtClean="0"/>
              <a:t>tuyến</a:t>
            </a:r>
            <a:r>
              <a:rPr lang="en-US" sz="1800" dirty="0" smtClean="0"/>
              <a:t> </a:t>
            </a:r>
            <a:r>
              <a:rPr lang="en-US" sz="1800" dirty="0" err="1" smtClean="0"/>
              <a:t>tài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231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6562" y="315295"/>
            <a:ext cx="8742354" cy="5532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vi-VN" sz="2700" dirty="0" smtClean="0"/>
              <a:t>THÔNG </a:t>
            </a:r>
            <a:r>
              <a:rPr lang="vi-VN" sz="2700" dirty="0"/>
              <a:t>TIN CHUNG VỀ </a:t>
            </a:r>
            <a:r>
              <a:rPr lang="en-US" sz="2700" dirty="0" smtClean="0"/>
              <a:t>TT </a:t>
            </a:r>
            <a:r>
              <a:rPr lang="vi-VN" sz="2700" dirty="0" smtClean="0"/>
              <a:t>THÔNG </a:t>
            </a:r>
            <a:r>
              <a:rPr lang="vi-VN" sz="2700" dirty="0"/>
              <a:t>TIN – THƯ VIỆN</a:t>
            </a:r>
            <a:r>
              <a:rPr lang="vi-VN" sz="3300" dirty="0"/>
              <a:t/>
            </a:r>
            <a:br>
              <a:rPr lang="vi-VN" sz="3300" dirty="0"/>
            </a:b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" y="1012654"/>
            <a:ext cx="3066300" cy="172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2" y="2832149"/>
            <a:ext cx="3503712" cy="197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8" y="1012654"/>
            <a:ext cx="2232248" cy="167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08" y="2832150"/>
            <a:ext cx="2628697" cy="197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6" y="1023611"/>
            <a:ext cx="2227154" cy="1670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20" y="2867730"/>
            <a:ext cx="3982523" cy="1935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r="18233"/>
          <a:stretch/>
        </p:blipFill>
        <p:spPr>
          <a:xfrm>
            <a:off x="9231301" y="1012654"/>
            <a:ext cx="2368964" cy="167065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7330" y="4897688"/>
            <a:ext cx="10175211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TẦNG 1 – NHÀ A4 – TRƯỜNG ĐẠI HỌC PHENIKAA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18168" y="5568452"/>
            <a:ext cx="222247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Phòng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1 – P103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55707" y="5568452"/>
            <a:ext cx="222247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Phòng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 2 – P105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081294" y="5568452"/>
            <a:ext cx="252541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Phòng</a:t>
            </a:r>
            <a:r>
              <a:rPr lang="en-US" b="1" dirty="0" smtClean="0"/>
              <a:t> </a:t>
            </a:r>
            <a:r>
              <a:rPr lang="en-US" b="1" dirty="0" err="1" smtClean="0"/>
              <a:t>tra</a:t>
            </a:r>
            <a:r>
              <a:rPr lang="en-US" b="1" dirty="0" smtClean="0"/>
              <a:t> </a:t>
            </a:r>
            <a:r>
              <a:rPr lang="en-US" b="1" dirty="0" err="1" smtClean="0"/>
              <a:t>cứu</a:t>
            </a:r>
            <a:r>
              <a:rPr lang="en-US" b="1" dirty="0" smtClean="0"/>
              <a:t> – P104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86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7896" y="324118"/>
            <a:ext cx="8342886" cy="963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2237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 smtClean="0">
                <a:latin typeface="+mj-lt"/>
              </a:rPr>
              <a:t>Đối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với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tài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liệu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số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bạn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đọc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thông</a:t>
            </a:r>
            <a:r>
              <a:rPr lang="en-US" sz="2800" dirty="0" smtClean="0">
                <a:latin typeface="+mj-lt"/>
              </a:rPr>
              <a:t> qua </a:t>
            </a:r>
            <a:r>
              <a:rPr lang="en-US" sz="2800" dirty="0" err="1" smtClean="0">
                <a:latin typeface="+mj-lt"/>
              </a:rPr>
              <a:t>trình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đọc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sách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trực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tuyến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hiển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thị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như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sau</a:t>
            </a:r>
            <a:r>
              <a:rPr lang="en-US" sz="2800" dirty="0" smtClean="0">
                <a:latin typeface="+mj-lt"/>
              </a:rPr>
              <a:t>: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3800" r="11729" b="6320"/>
          <a:stretch/>
        </p:blipFill>
        <p:spPr>
          <a:xfrm>
            <a:off x="1127448" y="1304903"/>
            <a:ext cx="9060160" cy="51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2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35360" y="332656"/>
            <a:ext cx="8907792" cy="769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fontAlgn="base">
              <a:buFont typeface="Arial" panose="020B0604020202020204" pitchFamily="34" charset="0"/>
              <a:buNone/>
            </a:pPr>
            <a:r>
              <a:rPr lang="vi-VN" sz="18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THÔNG TIN BẠN ĐỌC CẦN BIẾT ĐỂ SỬ DỤNG SẢN PHẨM - DỊCH VỤ </a:t>
            </a:r>
            <a:endParaRPr lang="en-US" sz="1800" b="1" cap="all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 fontAlgn="base">
              <a:buFont typeface="Arial" panose="020B0604020202020204" pitchFamily="34" charset="0"/>
              <a:buNone/>
            </a:pPr>
            <a:r>
              <a:rPr lang="vi-VN" sz="18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sz="18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THÔNG TIN -</a:t>
            </a:r>
            <a:r>
              <a:rPr lang="vi-VN" sz="18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TRƯỜNG ĐẠI HỌC PHENIKAA</a:t>
            </a:r>
            <a:endParaRPr lang="en-US" sz="1600" b="1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5666721"/>
              </p:ext>
            </p:extLst>
          </p:nvPr>
        </p:nvGraphicFramePr>
        <p:xfrm>
          <a:off x="1127448" y="1772816"/>
          <a:ext cx="74168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816393" y="2060848"/>
            <a:ext cx="3069704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Cổng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viện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Phenikaa</a:t>
            </a:r>
            <a:r>
              <a:rPr lang="en-US" sz="2000" dirty="0"/>
              <a:t>.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lòng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chi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mượn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.</a:t>
            </a:r>
          </a:p>
          <a:p>
            <a:pPr marL="114300" indent="0" algn="just">
              <a:buNone/>
            </a:pP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 smtClean="0"/>
              <a:t>: </a:t>
            </a:r>
          </a:p>
          <a:p>
            <a:pPr marL="114300" indent="0" algn="just">
              <a:buNone/>
            </a:pP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://library.phenikaa-uni.edu.vn/node/99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9199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3300" dirty="0" smtClean="0"/>
              <a:t>QUY TRÌNH PHỤC VỤ</a:t>
            </a:r>
            <a:endParaRPr lang="en-US" sz="3300" dirty="0"/>
          </a:p>
        </p:txBody>
      </p:sp>
      <p:sp>
        <p:nvSpPr>
          <p:cNvPr id="2" name="TextBox 1"/>
          <p:cNvSpPr txBox="1"/>
          <p:nvPr/>
        </p:nvSpPr>
        <p:spPr>
          <a:xfrm>
            <a:off x="324528" y="1375359"/>
            <a:ext cx="1081856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mượn</a:t>
            </a:r>
            <a:r>
              <a:rPr lang="en-US" dirty="0" smtClean="0"/>
              <a:t>/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1646" y="1464316"/>
            <a:ext cx="11699914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Phenikaa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Phenikaa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200.000vnđ/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2000đ/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1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28" y="227160"/>
            <a:ext cx="8731337" cy="553289"/>
          </a:xfrm>
        </p:spPr>
        <p:txBody>
          <a:bodyPr>
            <a:normAutofit/>
          </a:bodyPr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/>
              <a:t>P103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P105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4528" y="1156424"/>
            <a:ext cx="11226188" cy="4754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000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599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004,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005, 006,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510,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512,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540,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530,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570...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999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105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smartphone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check 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check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check out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NƠI ĐỂ SÁCH SAU KHI ĐỌC.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7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2"/>
          <p:cNvSpPr txBox="1">
            <a:spLocks/>
          </p:cNvSpPr>
          <p:nvPr/>
        </p:nvSpPr>
        <p:spPr>
          <a:xfrm>
            <a:off x="1343472" y="2348880"/>
            <a:ext cx="993710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RẤT VUI ĐƯỢC PHỤC VỤ QUÝ BẠN ĐỌC!</a:t>
            </a:r>
            <a:endParaRPr lang="vi-VN" sz="44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0501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7651" y="336667"/>
            <a:ext cx="8342886" cy="511554"/>
          </a:xfrm>
        </p:spPr>
        <p:txBody>
          <a:bodyPr>
            <a:noAutofit/>
          </a:bodyPr>
          <a:lstStyle/>
          <a:p>
            <a:r>
              <a:rPr lang="en-US" sz="2400" dirty="0"/>
              <a:t>I. </a:t>
            </a:r>
            <a:r>
              <a:rPr lang="en-US" sz="2400" dirty="0" smtClean="0"/>
              <a:t>BẠN CÓ THỂ TRUY CẬP TỪ ĐÂU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72574" y="848220"/>
            <a:ext cx="10791422" cy="90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http://elib.phenikaa-uni.edu.vn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http://dlib.phenikaa-uni.edu.vn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khảo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sz="1800" dirty="0" smtClean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7651" y="2345287"/>
            <a:ext cx="10995144" cy="9637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rgbClr val="2237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II. BẠN CẦN GÌ ĐỂ CÓ THỂ TRỞ THÀNH BẠN ĐỌC CỦA THƯ VIỆN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804" y="2739562"/>
            <a:ext cx="1072919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PHENIKAA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3603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3603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3603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360363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5955" y="0"/>
            <a:ext cx="8342886" cy="9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2237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BẮT ĐẦU TRẢI NGHIỆM VỚI THƯ VIỆN ĐIỆN TỬ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042576"/>
            <a:ext cx="8184232" cy="4137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9682" y="11576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elib.phenikaa-uni.edu.vn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694" y="1555947"/>
            <a:ext cx="7075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truyền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226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9024" y="32838"/>
            <a:ext cx="8342886" cy="9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2237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2400" dirty="0">
                <a:latin typeface="+mj-lt"/>
              </a:rPr>
              <a:t>BẮT ĐẦU TRẢI NGHIỆM VỚI THƯ VIỆN ĐIỆN TỬ</a:t>
            </a:r>
            <a:r>
              <a:rPr lang="vi-VN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80" y="1444804"/>
            <a:ext cx="6880507" cy="457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00" y="1254793"/>
            <a:ext cx="3816424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Ngoài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giao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diện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chủ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nghiệm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Tin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tức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sự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kiện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nội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thức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…</a:t>
            </a:r>
            <a:endParaRPr lang="en-US" sz="1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277" y="2865580"/>
            <a:ext cx="3816424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truy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trực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vực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tài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liệu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chia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Sách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Tạp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chí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Luận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văn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luận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hay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dẫn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tới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chúng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ta.</a:t>
            </a:r>
            <a:endParaRPr lang="en-US" sz="1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277" y="4782834"/>
            <a:ext cx="3816424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Ngoài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Bộ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sưu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xây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dựng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chủ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đề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hoặc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cập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nhật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sách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mới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giới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thiệu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ở menu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Sách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mới</a:t>
            </a:r>
            <a:r>
              <a:rPr lang="en-US" sz="1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61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2"/>
          <p:cNvSpPr txBox="1">
            <a:spLocks/>
          </p:cNvSpPr>
          <p:nvPr/>
        </p:nvSpPr>
        <p:spPr>
          <a:xfrm>
            <a:off x="1631504" y="220486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HƯỚNG DẪN TÌM KIẾM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TÀI LIỆU TẠI THƯ VIỆN ĐIỆN TỬ</a:t>
            </a:r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3"/>
          <p:cNvSpPr txBox="1">
            <a:spLocks/>
          </p:cNvSpPr>
          <p:nvPr/>
        </p:nvSpPr>
        <p:spPr>
          <a:xfrm>
            <a:off x="695400" y="404664"/>
            <a:ext cx="11213834" cy="47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None/>
            </a:pPr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sym typeface="Times New Roman"/>
              </a:rPr>
              <a:t>I. LÀM QUEN VỚI THANH CÔNG CỤ TÌM KIẾM</a:t>
            </a:r>
          </a:p>
          <a:p>
            <a:pPr marL="400050" indent="-40005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AutoNum type="romanUcPeriod"/>
            </a:pPr>
            <a:endParaRPr lang="vi-VN" sz="1800" b="1" dirty="0" smtClean="0">
              <a:solidFill>
                <a:srgbClr val="FF0000"/>
              </a:solidFill>
              <a:ea typeface="Times New Roman"/>
              <a:sym typeface="Times New Roman"/>
            </a:endParaRPr>
          </a:p>
          <a:p>
            <a:pPr marL="720725" indent="-450850">
              <a:lnSpc>
                <a:spcPct val="10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vi-VN" sz="2000" b="1" dirty="0" smtClean="0">
                <a:ea typeface="Times New Roman"/>
                <a:sym typeface="Times New Roman"/>
              </a:rPr>
              <a:t>Bước 1:</a:t>
            </a:r>
            <a:r>
              <a:rPr lang="vi-VN" sz="2000" dirty="0" smtClean="0">
                <a:ea typeface="Times New Roman"/>
                <a:sym typeface="Times New Roman"/>
              </a:rPr>
              <a:t> Đừng quên đăng nhập tài khoản để sử dụng các tính năng dành cho thành viên là bạn đọc của Thư viện</a:t>
            </a:r>
          </a:p>
          <a:p>
            <a:pPr marL="720725" indent="-450850">
              <a:lnSpc>
                <a:spcPct val="10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vi-VN" sz="2000" b="1" dirty="0" smtClean="0">
                <a:ea typeface="Times New Roman"/>
                <a:sym typeface="Times New Roman"/>
              </a:rPr>
              <a:t>Bước 2: </a:t>
            </a:r>
            <a:r>
              <a:rPr lang="vi-VN" sz="2000" dirty="0" smtClean="0">
                <a:ea typeface="Times New Roman"/>
                <a:sym typeface="Times New Roman"/>
              </a:rPr>
              <a:t>Dùng thanh công cụ tìm kiếm</a:t>
            </a:r>
          </a:p>
          <a:p>
            <a:pPr indent="-139700"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vi-VN" sz="1400" dirty="0">
              <a:ea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298385"/>
            <a:ext cx="7892180" cy="39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700984" cy="5532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2800" dirty="0"/>
              <a:t>I. LÀM QUEN VỚI THANH CÔNG CỤ TÌM KIẾM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324528" y="903382"/>
            <a:ext cx="10873208" cy="535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450850">
              <a:lnSpc>
                <a:spcPct val="10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Bước 3: </a:t>
            </a:r>
            <a:r>
              <a:rPr lang="vi-V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Bạn muốn tìm kiếm tài liệu với nhiều yếu tố tìm kiếm hơn. Bạn hãy chọn tính năng tìm kiếm nâng cao.</a:t>
            </a:r>
          </a:p>
          <a:p>
            <a:pPr indent="-139700"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vi-VN"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9416" y="1628800"/>
            <a:ext cx="11102420" cy="4211547"/>
            <a:chOff x="862232" y="1916832"/>
            <a:chExt cx="11102420" cy="4211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" y="1916832"/>
              <a:ext cx="8330112" cy="421154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048328" y="4022605"/>
              <a:ext cx="2916324" cy="461665"/>
              <a:chOff x="9048328" y="4022605"/>
              <a:chExt cx="2916324" cy="461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056440" y="4022605"/>
                <a:ext cx="1908212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Bấm</a:t>
                </a:r>
                <a:r>
                  <a:rPr lang="en-US" sz="24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vào</a:t>
                </a:r>
                <a:r>
                  <a:rPr lang="en-US" sz="2400" dirty="0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đây</a:t>
                </a:r>
                <a:endParaRPr lang="en-US" sz="24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9" name="Straight Arrow Connector 8"/>
              <p:cNvCxnSpPr>
                <a:stCxn id="8" idx="1"/>
              </p:cNvCxnSpPr>
              <p:nvPr/>
            </p:nvCxnSpPr>
            <p:spPr>
              <a:xfrm flipH="1">
                <a:off x="9048328" y="4253438"/>
                <a:ext cx="1005840" cy="914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0113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4528" y="227160"/>
            <a:ext cx="8061101" cy="5532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baseline="0">
                <a:solidFill>
                  <a:srgbClr val="223771"/>
                </a:solidFill>
              </a:defRPr>
            </a:lvl1pPr>
          </a:lstStyle>
          <a:p>
            <a:r>
              <a:rPr lang="en-US" sz="2800" dirty="0"/>
              <a:t>I. LÀM QUEN VỚI THANH CÔNG CỤ TÌM KIẾM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Google Shape;128;p3"/>
          <p:cNvSpPr txBox="1">
            <a:spLocks/>
          </p:cNvSpPr>
          <p:nvPr/>
        </p:nvSpPr>
        <p:spPr>
          <a:xfrm>
            <a:off x="695400" y="780448"/>
            <a:ext cx="10873208" cy="560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spcBef>
                <a:spcPts val="0"/>
              </a:spcBef>
              <a:buClr>
                <a:srgbClr val="FF0000"/>
              </a:buClr>
              <a:buSzPts val="1400"/>
              <a:buFont typeface="Arial" panose="020B0604020202020204" pitchFamily="34" charset="0"/>
              <a:buAutoNum type="romanUcPeriod"/>
            </a:pPr>
            <a:endParaRPr lang="vi-VN" sz="18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725" indent="-450850">
              <a:lnSpc>
                <a:spcPct val="10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vi-VN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Bước 4: </a:t>
            </a:r>
            <a:r>
              <a:rPr lang="vi-V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Chọn giới hạn tìm kiếm là Tủ sách PHENIKAA – Ban Marketing - Truyền thông, Phòng 103 A4, ….</a:t>
            </a:r>
          </a:p>
          <a:p>
            <a:pPr marL="720725" indent="-450850">
              <a:lnSpc>
                <a:spcPct val="100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r>
              <a:rPr lang="vi-VN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* Nếu bạn không chọn thì giới hạn tìm kiếm của bạn là tất cả tài liệu bao gồm cả tài liệu của tất cả các kho sách.</a:t>
            </a:r>
            <a:endParaRPr lang="vi-VN"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63745"/>
            <a:ext cx="9145016" cy="40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23574"/>
      </p:ext>
    </p:extLst>
  </p:cSld>
  <p:clrMapOvr>
    <a:masterClrMapping/>
  </p:clrMapOvr>
</p:sld>
</file>

<file path=ppt/theme/theme1.xml><?xml version="1.0" encoding="utf-8"?>
<a:theme xmlns:a="http://schemas.openxmlformats.org/drawingml/2006/main" name="Vicoston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u thuyet trình cong ty Vicostone" id="{123813FF-2186-4307-88AB-E52DC4E764C5}" vid="{7A2E833A-1ED4-4E30-9CFE-D6481D7B3B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MauDH Thanh Tay</Template>
  <TotalTime>401</TotalTime>
  <Words>1942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Times New Roman</vt:lpstr>
      <vt:lpstr>UTM Avo</vt:lpstr>
      <vt:lpstr>Wingdings</vt:lpstr>
      <vt:lpstr>Vicostone Template</vt:lpstr>
      <vt:lpstr>TRUNG TÂM THÔNG TIN – THƯ VIỆN</vt:lpstr>
      <vt:lpstr>THÔNG TIN CHUNG VỀ TT THÔNG TIN – THƯ VIỆN </vt:lpstr>
      <vt:lpstr>I. BẠN CÓ THỂ TRUY CẬP TỪ ĐÂU </vt:lpstr>
      <vt:lpstr>PowerPoint Presentation</vt:lpstr>
      <vt:lpstr>PowerPoint Presentation</vt:lpstr>
      <vt:lpstr>PowerPoint Presentation</vt:lpstr>
      <vt:lpstr>PowerPoint Presentation</vt:lpstr>
      <vt:lpstr>I. LÀM QUEN VỚI THANH CÔNG CỤ TÌM KIẾM  </vt:lpstr>
      <vt:lpstr>I. LÀM QUEN VỚI THANH CÔNG CỤ TÌM KIẾM </vt:lpstr>
      <vt:lpstr>II. KẾT QUẢ TÌM KIẾM </vt:lpstr>
      <vt:lpstr>III. ĐẶT MƯỢN TÀI LIỆU </vt:lpstr>
      <vt:lpstr>III. ĐẶT MƯỢN TÀI LIỆU </vt:lpstr>
      <vt:lpstr>III. ĐẶT MƯỢN TÀI LIỆU </vt:lpstr>
      <vt:lpstr>IV. NHẬN TÀI LIỆU VÀ GHI MƯỢN TÀI LIỆU </vt:lpstr>
      <vt:lpstr>PowerPoint Presentation</vt:lpstr>
      <vt:lpstr>THƯ VIỆN SỐ CÓ GÌ ?</vt:lpstr>
      <vt:lpstr>LÀM THẾ NÀO ĐỂ CÓ THỂ ĐỌC TÀI LIỆU SỐ? </vt:lpstr>
      <vt:lpstr>Giao diện kết quả tìm kiếm được hiển thị như sau: </vt:lpstr>
      <vt:lpstr>Giao diện một tài liệu số chi tiết được hiển thị như sau: </vt:lpstr>
      <vt:lpstr>PowerPoint Presentation</vt:lpstr>
      <vt:lpstr>PowerPoint Presentation</vt:lpstr>
      <vt:lpstr>QUY TRÌNH PHỤC VỤ</vt:lpstr>
      <vt:lpstr>Quy định về mượn/trả tài liệu</vt:lpstr>
      <vt:lpstr>Cấu trúc phòng đọc mở P103 và P105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User;Thanh NGUYEN - P. Truyền Thông ĐH Thành Tây</dc:creator>
  <cp:lastModifiedBy>ADMIN</cp:lastModifiedBy>
  <cp:revision>71</cp:revision>
  <dcterms:created xsi:type="dcterms:W3CDTF">2018-07-24T06:18:10Z</dcterms:created>
  <dcterms:modified xsi:type="dcterms:W3CDTF">2020-10-09T03:09:05Z</dcterms:modified>
</cp:coreProperties>
</file>